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9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82635" autoAdjust="0"/>
  </p:normalViewPr>
  <p:slideViewPr>
    <p:cSldViewPr>
      <p:cViewPr varScale="1">
        <p:scale>
          <a:sx n="48" d="100"/>
          <a:sy n="48" d="100"/>
        </p:scale>
        <p:origin x="1243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3DCEF-76A3-45B9-8B75-7836E48493C9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7F49B-CD09-42D9-B535-BC6AC280D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12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특화</a:t>
            </a:r>
            <a:r>
              <a:rPr lang="ko-KR" altLang="en-US" baseline="0" dirty="0" smtClean="0"/>
              <a:t> 프로젝트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조 불사조 팀입니다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저희 프로젝트는 캠퍼스 </a:t>
            </a:r>
            <a:r>
              <a:rPr lang="en-US" altLang="ko-KR" baseline="0" dirty="0" smtClean="0"/>
              <a:t>(camping for smart) </a:t>
            </a:r>
            <a:r>
              <a:rPr lang="ko-KR" altLang="en-US" baseline="0" dirty="0" smtClean="0"/>
              <a:t>멋쟁이들을 위한 </a:t>
            </a:r>
            <a:r>
              <a:rPr lang="ko-KR" altLang="en-US" baseline="0" dirty="0" err="1" smtClean="0"/>
              <a:t>캠핑장</a:t>
            </a:r>
            <a:r>
              <a:rPr lang="ko-KR" altLang="en-US" baseline="0" dirty="0" smtClean="0"/>
              <a:t> 추천 사이트입니다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7F49B-CD09-42D9-B535-BC6AC280D2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904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세번째로 </a:t>
            </a:r>
            <a:r>
              <a:rPr lang="ko-KR" altLang="en-US" dirty="0" err="1" smtClean="0"/>
              <a:t>캠핑장</a:t>
            </a:r>
            <a:r>
              <a:rPr lang="ko-KR" altLang="en-US" dirty="0" smtClean="0"/>
              <a:t> 상세 페이지입니다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캠핑장의 주소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편의시설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위치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주변 관광지 및 음식점을 확인 할 수 있으며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댓글달기가</a:t>
            </a:r>
            <a:r>
              <a:rPr lang="ko-KR" altLang="en-US" baseline="0" dirty="0" smtClean="0"/>
              <a:t> 가능합니다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err="1" smtClean="0"/>
              <a:t>크롤링을</a:t>
            </a:r>
            <a:r>
              <a:rPr lang="ko-KR" altLang="en-US" dirty="0" smtClean="0"/>
              <a:t> 통해 블로그 리뷰를 보여줌으로써</a:t>
            </a:r>
            <a:r>
              <a:rPr lang="ko-KR" altLang="en-US" baseline="0" dirty="0" smtClean="0"/>
              <a:t> 많은 정보를 얻을 수 있게 구성하였습니다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7F49B-CD09-42D9-B535-BC6AC280D2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431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로그인 회원가입 </a:t>
            </a:r>
            <a:r>
              <a:rPr lang="ko-KR" altLang="en-US" dirty="0" err="1" smtClean="0"/>
              <a:t>내정보</a:t>
            </a:r>
            <a:r>
              <a:rPr lang="ko-KR" altLang="en-US" dirty="0" smtClean="0"/>
              <a:t> 페이지입니다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소셜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가능하게끔 구현하고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회원가입도</a:t>
            </a:r>
            <a:r>
              <a:rPr lang="ko-KR" altLang="en-US" baseline="0" dirty="0" smtClean="0"/>
              <a:t> 구현할 예정입니다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내정보</a:t>
            </a:r>
            <a:r>
              <a:rPr lang="ko-KR" altLang="en-US" baseline="0" dirty="0" smtClean="0"/>
              <a:t> 페이지에선 자신이 누른 </a:t>
            </a:r>
            <a:r>
              <a:rPr lang="ko-KR" altLang="en-US" baseline="0" dirty="0" err="1" smtClean="0"/>
              <a:t>좋아요와</a:t>
            </a:r>
            <a:r>
              <a:rPr lang="ko-KR" altLang="en-US" baseline="0" dirty="0" smtClean="0"/>
              <a:t> 댓글을 확인할 수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7F49B-CD09-42D9-B535-BC6AC280D2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32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저희 프로젝트 </a:t>
            </a:r>
            <a:r>
              <a:rPr lang="en-US" altLang="ko-KR" dirty="0" smtClean="0"/>
              <a:t>DB ERD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공공 데이터 포털에서 제공하는 한국관광공사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캠핑장</a:t>
            </a:r>
            <a:r>
              <a:rPr lang="ko-KR" altLang="en-US" dirty="0" smtClean="0"/>
              <a:t> 정보를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api</a:t>
            </a:r>
            <a:r>
              <a:rPr lang="ko-KR" altLang="en-US" baseline="0" dirty="0" smtClean="0"/>
              <a:t>통신으로 </a:t>
            </a:r>
            <a:r>
              <a:rPr lang="en-US" altLang="ko-KR" baseline="0" dirty="0" smtClean="0"/>
              <a:t>csv</a:t>
            </a:r>
            <a:r>
              <a:rPr lang="ko-KR" altLang="en-US" baseline="0" dirty="0" smtClean="0"/>
              <a:t>파일로 저장하여 전처리 및 </a:t>
            </a:r>
            <a:r>
              <a:rPr lang="ko-KR" altLang="en-US" baseline="0" dirty="0" err="1" smtClean="0"/>
              <a:t>크롤링을</a:t>
            </a:r>
            <a:r>
              <a:rPr lang="ko-KR" altLang="en-US" baseline="0" dirty="0" smtClean="0"/>
              <a:t> 진행하였습니다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캠핑장</a:t>
            </a:r>
            <a:r>
              <a:rPr lang="ko-KR" altLang="en-US" baseline="0" dirty="0" smtClean="0"/>
              <a:t> 테이블과 태그 테이블로 </a:t>
            </a:r>
            <a:r>
              <a:rPr lang="ko-KR" altLang="en-US" baseline="0" dirty="0" err="1" smtClean="0"/>
              <a:t>캠핑장</a:t>
            </a:r>
            <a:r>
              <a:rPr lang="ko-KR" altLang="en-US" baseline="0" dirty="0" smtClean="0"/>
              <a:t> 태그 테이블을 만들어 </a:t>
            </a:r>
            <a:r>
              <a:rPr lang="ko-KR" altLang="en-US" baseline="0" dirty="0" err="1" smtClean="0"/>
              <a:t>캠핑장별</a:t>
            </a:r>
            <a:r>
              <a:rPr lang="ko-KR" altLang="en-US" baseline="0" dirty="0" smtClean="0"/>
              <a:t> 카테고리화를 진행하였습니다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7F49B-CD09-42D9-B535-BC6AC280D2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566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저희의 남은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주간의 프로젝트 진행 계획입니다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캠핑장의 태그 및 </a:t>
            </a:r>
            <a:r>
              <a:rPr lang="ko-KR" altLang="en-US" dirty="0" err="1" smtClean="0"/>
              <a:t>단어별로</a:t>
            </a:r>
            <a:r>
              <a:rPr lang="ko-KR" altLang="en-US" dirty="0" smtClean="0"/>
              <a:t> 검색이 가능하게 구현하고</a:t>
            </a:r>
            <a:r>
              <a:rPr lang="ko-KR" altLang="en-US" baseline="0" dirty="0" smtClean="0"/>
              <a:t> 상세페이지를 구현할 예정입니다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 정확성을 위해 블로그 리뷰를 통하여 정보 추가하여 확보된 데이터를 기반으로 컨텐츠 기반 추천 알고리즘을 구현하겠습니다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7F49B-CD09-42D9-B535-BC6AC280D2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234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7F49B-CD09-42D9-B535-BC6AC280D2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4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기다렸다 </a:t>
            </a:r>
            <a:r>
              <a:rPr lang="ko-KR" altLang="en-US" dirty="0" err="1" smtClean="0"/>
              <a:t>넘어가겟습니다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7F49B-CD09-42D9-B535-BC6AC280D2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565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팀원소개입니다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팀은 </a:t>
            </a:r>
            <a:r>
              <a:rPr lang="en-US" altLang="ko-KR" dirty="0" smtClean="0"/>
              <a:t>5</a:t>
            </a:r>
            <a:r>
              <a:rPr lang="ko-KR" altLang="en-US" dirty="0" smtClean="0"/>
              <a:t>명으로 </a:t>
            </a:r>
            <a:r>
              <a:rPr lang="ko-KR" altLang="en-US" dirty="0" smtClean="0"/>
              <a:t>프론트와 </a:t>
            </a:r>
            <a:r>
              <a:rPr lang="ko-KR" altLang="en-US" dirty="0" err="1" smtClean="0"/>
              <a:t>백앤드를</a:t>
            </a:r>
            <a:r>
              <a:rPr lang="ko-KR" altLang="en-US" baseline="0" dirty="0" smtClean="0"/>
              <a:t> 총괄 역할인 저와 </a:t>
            </a:r>
            <a:r>
              <a:rPr lang="ko-KR" altLang="en-US" dirty="0" smtClean="0"/>
              <a:t>백 메인 </a:t>
            </a:r>
            <a:r>
              <a:rPr lang="ko-KR" altLang="en-US" dirty="0" err="1" smtClean="0"/>
              <a:t>김낙영</a:t>
            </a:r>
            <a:r>
              <a:rPr lang="ko-KR" altLang="en-US" dirty="0" smtClean="0"/>
              <a:t> 송지헌 </a:t>
            </a:r>
            <a:r>
              <a:rPr lang="en-US" altLang="ko-KR" dirty="0" smtClean="0"/>
              <a:t>2</a:t>
            </a:r>
            <a:r>
              <a:rPr lang="ko-KR" altLang="en-US" dirty="0" smtClean="0"/>
              <a:t>분과 프론트 메인 박종원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신다정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분으로 구성됩니다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7F49B-CD09-42D9-B535-BC6AC280D2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04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주제를 선정한 계기입니다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코로나 여파로 해외여행이 제한되면서 캠핑</a:t>
            </a:r>
            <a:r>
              <a:rPr lang="ko-KR" altLang="en-US" baseline="0" dirty="0" smtClean="0"/>
              <a:t> 이용 고객이 전년대비 </a:t>
            </a:r>
            <a:r>
              <a:rPr lang="en-US" altLang="ko-KR" baseline="0" dirty="0" smtClean="0"/>
              <a:t>30~40% </a:t>
            </a:r>
            <a:r>
              <a:rPr lang="ko-KR" altLang="en-US" baseline="0" dirty="0" smtClean="0"/>
              <a:t>증가하였다는 통계자료가 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올해는 더욱 </a:t>
            </a:r>
            <a:r>
              <a:rPr lang="ko-KR" altLang="en-US" baseline="0" dirty="0" err="1" smtClean="0"/>
              <a:t>캠핑장</a:t>
            </a:r>
            <a:r>
              <a:rPr lang="ko-KR" altLang="en-US" baseline="0" dirty="0" smtClean="0"/>
              <a:t> 이용 고객이 증가할 것으로 전망됩니다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7F49B-CD09-42D9-B535-BC6AC280D2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658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하지만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캠핑장마다</a:t>
            </a:r>
            <a:r>
              <a:rPr lang="ko-KR" altLang="en-US" baseline="0" dirty="0" smtClean="0"/>
              <a:t> 제공하는 편의 시설과 가능한 장비 대여 및 캠핑장의 특색이 상이합니다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캠핑장</a:t>
            </a:r>
            <a:r>
              <a:rPr lang="ko-KR" altLang="en-US" baseline="0" dirty="0" smtClean="0"/>
              <a:t> 이용 고객의 </a:t>
            </a:r>
            <a:r>
              <a:rPr lang="ko-KR" altLang="en-US" dirty="0" smtClean="0"/>
              <a:t>연령층과</a:t>
            </a:r>
            <a:r>
              <a:rPr lang="ko-KR" altLang="en-US" baseline="0" dirty="0" smtClean="0"/>
              <a:t> 이용 단위에 따라 </a:t>
            </a:r>
            <a:r>
              <a:rPr lang="ko-KR" altLang="en-US" dirty="0" smtClean="0"/>
              <a:t>캠핑장의 선택기준이 다양하여 이용 고객들이</a:t>
            </a:r>
            <a:r>
              <a:rPr lang="ko-KR" altLang="en-US" baseline="0" dirty="0" smtClean="0"/>
              <a:t> 자신의 </a:t>
            </a:r>
            <a:r>
              <a:rPr lang="ko-KR" altLang="en-US" baseline="0" dirty="0" err="1" smtClean="0"/>
              <a:t>선택기준에</a:t>
            </a:r>
            <a:r>
              <a:rPr lang="ko-KR" altLang="en-US" baseline="0" dirty="0" smtClean="0"/>
              <a:t> 맞는 </a:t>
            </a:r>
            <a:r>
              <a:rPr lang="ko-KR" altLang="en-US" baseline="0" dirty="0" err="1" smtClean="0"/>
              <a:t>캠핑장</a:t>
            </a:r>
            <a:r>
              <a:rPr lang="ko-KR" altLang="en-US" baseline="0" dirty="0" smtClean="0"/>
              <a:t> 찾기에 어려움을 느낍니다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이러한 문제를 해결하기 위해 통계에 따른 </a:t>
            </a:r>
            <a:r>
              <a:rPr lang="ko-KR" altLang="en-US" baseline="0" dirty="0" err="1" smtClean="0"/>
              <a:t>캠핑장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선택기준과</a:t>
            </a:r>
            <a:r>
              <a:rPr lang="ko-KR" altLang="en-US" baseline="0" dirty="0" smtClean="0"/>
              <a:t> 여러가지 </a:t>
            </a:r>
            <a:r>
              <a:rPr lang="ko-KR" altLang="en-US" baseline="0" dirty="0" err="1" smtClean="0"/>
              <a:t>태그별로</a:t>
            </a:r>
            <a:r>
              <a:rPr lang="ko-KR" altLang="en-US" baseline="0" dirty="0" smtClean="0"/>
              <a:t> 사용자에게 맞는 </a:t>
            </a:r>
            <a:r>
              <a:rPr lang="ko-KR" altLang="en-US" baseline="0" dirty="0" err="1" smtClean="0"/>
              <a:t>캠핑장</a:t>
            </a:r>
            <a:r>
              <a:rPr lang="ko-KR" altLang="en-US" baseline="0" dirty="0" smtClean="0"/>
              <a:t> 추천 서비스를 주제로 선정하게 되었습니다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7F49B-CD09-42D9-B535-BC6AC280D2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581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저희 프로젝트의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시스템 </a:t>
            </a:r>
            <a:r>
              <a:rPr lang="ko-KR" altLang="en-US" dirty="0" err="1" smtClean="0"/>
              <a:t>구조도입니다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백앤드는</a:t>
            </a:r>
            <a:r>
              <a:rPr lang="ko-KR" altLang="en-US" baseline="0" dirty="0" smtClean="0"/>
              <a:t> 장고를 사용하고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프론트엔드는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vue.js</a:t>
            </a:r>
            <a:r>
              <a:rPr lang="ko-KR" altLang="en-US" baseline="0" dirty="0" smtClean="0"/>
              <a:t>를 사용하기로 결정하였습니다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또한</a:t>
            </a:r>
            <a:r>
              <a:rPr lang="en-US" altLang="ko-KR" baseline="0" dirty="0" smtClean="0"/>
              <a:t>, DB</a:t>
            </a:r>
            <a:r>
              <a:rPr lang="ko-KR" altLang="en-US" baseline="0" dirty="0" smtClean="0"/>
              <a:t>는 </a:t>
            </a:r>
            <a:r>
              <a:rPr lang="en-US" altLang="ko-KR" baseline="0" dirty="0" err="1" smtClean="0"/>
              <a:t>mysql</a:t>
            </a:r>
            <a:r>
              <a:rPr lang="ko-KR" altLang="en-US" baseline="0" dirty="0" smtClean="0"/>
              <a:t>를 사용합니다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7F49B-CD09-42D9-B535-BC6AC280D2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027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프로토</a:t>
            </a:r>
            <a:r>
              <a:rPr lang="ko-KR" altLang="en-US" dirty="0" smtClean="0"/>
              <a:t> 타입을 보여드리겠습니다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7F49B-CD09-42D9-B535-BC6AC280D2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136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첫째로 </a:t>
            </a:r>
            <a:r>
              <a:rPr lang="ko-KR" altLang="en-US" dirty="0" err="1" smtClean="0"/>
              <a:t>메인페이지입니다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사용자에게 추천하는 태그를</a:t>
            </a:r>
            <a:r>
              <a:rPr lang="ko-KR" altLang="en-US" baseline="0" dirty="0" smtClean="0"/>
              <a:t> 가중치가 높은 순으로 약식으로 </a:t>
            </a:r>
            <a:r>
              <a:rPr lang="ko-KR" altLang="en-US" baseline="0" dirty="0" err="1" smtClean="0"/>
              <a:t>캠핑장</a:t>
            </a:r>
            <a:r>
              <a:rPr lang="ko-KR" altLang="en-US" baseline="0" dirty="0" smtClean="0"/>
              <a:t> 정보를 제공합니다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상단 바의 검색 창을 통해</a:t>
            </a:r>
            <a:r>
              <a:rPr lang="ko-KR" altLang="en-US" baseline="0" dirty="0" smtClean="0"/>
              <a:t> 원하는 태그 및 </a:t>
            </a:r>
            <a:r>
              <a:rPr lang="ko-KR" altLang="en-US" baseline="0" dirty="0" err="1" smtClean="0"/>
              <a:t>단어별</a:t>
            </a:r>
            <a:r>
              <a:rPr lang="ko-KR" altLang="en-US" baseline="0" dirty="0" smtClean="0"/>
              <a:t> 검색이 가능하게 구현할 예정입니다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7F49B-CD09-42D9-B535-BC6AC280D2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080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두번째로 검색 페이지입니다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검색페이지는 두가지 종류가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태그별</a:t>
            </a:r>
            <a:r>
              <a:rPr lang="ko-KR" altLang="en-US" dirty="0" smtClean="0"/>
              <a:t> 검색과 </a:t>
            </a:r>
            <a:r>
              <a:rPr lang="ko-KR" altLang="en-US" dirty="0" err="1" smtClean="0"/>
              <a:t>단어별</a:t>
            </a:r>
            <a:r>
              <a:rPr lang="ko-KR" altLang="en-US" dirty="0" smtClean="0"/>
              <a:t> 검색</a:t>
            </a:r>
            <a:r>
              <a:rPr lang="ko-KR" altLang="en-US" baseline="0" dirty="0" smtClean="0"/>
              <a:t>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err="1" smtClean="0"/>
              <a:t>태그별</a:t>
            </a:r>
            <a:r>
              <a:rPr lang="ko-KR" altLang="en-US" dirty="0" smtClean="0"/>
              <a:t> 검색은 데이터 모델링을 통해 나눈 추천 태그 중</a:t>
            </a:r>
            <a:r>
              <a:rPr lang="ko-KR" altLang="en-US" baseline="0" dirty="0" smtClean="0"/>
              <a:t> 검색한 </a:t>
            </a:r>
            <a:r>
              <a:rPr lang="ko-KR" altLang="en-US" baseline="0" dirty="0" err="1" smtClean="0"/>
              <a:t>태그만을</a:t>
            </a:r>
            <a:r>
              <a:rPr lang="ko-KR" altLang="en-US" dirty="0" smtClean="0"/>
              <a:t> 검색결과</a:t>
            </a:r>
            <a:r>
              <a:rPr lang="ko-KR" altLang="en-US" baseline="0" dirty="0" smtClean="0"/>
              <a:t> 정보를 제공합니다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err="1" smtClean="0"/>
              <a:t>단어별</a:t>
            </a:r>
            <a:r>
              <a:rPr lang="ko-KR" altLang="en-US" dirty="0" smtClean="0"/>
              <a:t> 검색은 </a:t>
            </a:r>
            <a:r>
              <a:rPr lang="ko-KR" altLang="en-US" dirty="0" err="1" smtClean="0"/>
              <a:t>해당단어를</a:t>
            </a:r>
            <a:r>
              <a:rPr lang="ko-KR" altLang="en-US" dirty="0" smtClean="0"/>
              <a:t> 포함한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캠핑장을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태그별로</a:t>
            </a:r>
            <a:r>
              <a:rPr lang="ko-KR" altLang="en-US" dirty="0" smtClean="0"/>
              <a:t> 나눠 검색결과를 제공합니다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7F49B-CD09-42D9-B535-BC6AC280D2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66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8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8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8.png"/><Relationship Id="rId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gif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25100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1553" y="5080360"/>
            <a:ext cx="3914286" cy="23714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37525" y="592306"/>
            <a:ext cx="4114286" cy="3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1077" y="592306"/>
            <a:ext cx="685714" cy="3333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6790" y="6680320"/>
            <a:ext cx="11028571" cy="23904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19630" y="5832268"/>
            <a:ext cx="2095238" cy="2780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5363" y="586592"/>
            <a:ext cx="419048" cy="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1590" y="1000704"/>
            <a:ext cx="5257143" cy="13047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361741"/>
            <a:ext cx="5616000" cy="61813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323813"/>
            <a:ext cx="5715000" cy="6367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5363" y="586592"/>
            <a:ext cx="419048" cy="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1590" y="1000704"/>
            <a:ext cx="7733333" cy="130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29" y="2628900"/>
            <a:ext cx="6480000" cy="3645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3250670"/>
            <a:ext cx="6720000" cy="37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72" y="4707334"/>
            <a:ext cx="6720000" cy="37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5363" y="586592"/>
            <a:ext cx="428571" cy="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1590" y="1000704"/>
            <a:ext cx="1714286" cy="130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88" y="1943100"/>
            <a:ext cx="13581937" cy="68472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5363" y="586592"/>
            <a:ext cx="428571" cy="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7220" y="2373437"/>
            <a:ext cx="6200000" cy="10761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3681" y="6488954"/>
            <a:ext cx="3752381" cy="8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9058" y="5289246"/>
            <a:ext cx="16880043" cy="121855"/>
            <a:chOff x="819058" y="5289246"/>
            <a:chExt cx="16880043" cy="1218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819058" y="5289246"/>
              <a:ext cx="16880043" cy="12185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71897" y="5486521"/>
            <a:ext cx="866667" cy="10761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17723" y="5897769"/>
            <a:ext cx="1904762" cy="5714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07220" y="5496045"/>
            <a:ext cx="866667" cy="10761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98176" y="5496045"/>
            <a:ext cx="866667" cy="10761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66281" y="4554484"/>
            <a:ext cx="2438095" cy="20571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85569" y="4519655"/>
            <a:ext cx="2476190" cy="20571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16053" y="4554484"/>
            <a:ext cx="2466667" cy="20571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35264" y="4500284"/>
            <a:ext cx="2428571" cy="205714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10183" y="6711260"/>
            <a:ext cx="2771429" cy="400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72541" y="5897446"/>
            <a:ext cx="1857143" cy="5714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27938" y="6538540"/>
            <a:ext cx="2980952" cy="8761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85546" y="5825806"/>
            <a:ext cx="1885714" cy="5714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92143" y="6488954"/>
            <a:ext cx="3514286" cy="8761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80947" y="5825806"/>
            <a:ext cx="2076190" cy="571429"/>
          </a:xfrm>
          <a:prstGeom prst="rect">
            <a:avLst/>
          </a:prstGeom>
        </p:spPr>
      </p:pic>
      <p:pic>
        <p:nvPicPr>
          <p:cNvPr id="29" name="Object 1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925740" y="1923653"/>
            <a:ext cx="2009524" cy="1057143"/>
          </a:xfrm>
          <a:prstGeom prst="rect">
            <a:avLst/>
          </a:prstGeom>
        </p:spPr>
      </p:pic>
      <p:grpSp>
        <p:nvGrpSpPr>
          <p:cNvPr id="30" name="그룹 1002"/>
          <p:cNvGrpSpPr/>
          <p:nvPr/>
        </p:nvGrpSpPr>
        <p:grpSpPr>
          <a:xfrm>
            <a:off x="11907220" y="2373437"/>
            <a:ext cx="731394" cy="443468"/>
            <a:chOff x="12363490" y="3009812"/>
            <a:chExt cx="731394" cy="443468"/>
          </a:xfrm>
        </p:grpSpPr>
        <p:pic>
          <p:nvPicPr>
            <p:cNvPr id="31" name="Object 1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420000">
              <a:off x="12363490" y="3009812"/>
              <a:ext cx="731394" cy="443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17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18288000" cy="10325100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6707" y="1945834"/>
            <a:ext cx="12133333" cy="44666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6370" y="4461991"/>
            <a:ext cx="10980952" cy="36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1310" y="586592"/>
            <a:ext cx="1523810" cy="409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5363" y="586592"/>
            <a:ext cx="600000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552" y="3254182"/>
            <a:ext cx="1733333" cy="19333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14628" y="4100805"/>
            <a:ext cx="1723810" cy="7904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552" y="6126077"/>
            <a:ext cx="2019048" cy="1933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14628" y="6972700"/>
            <a:ext cx="1980952" cy="790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8505" y="3254182"/>
            <a:ext cx="1971429" cy="19333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91581" y="4100805"/>
            <a:ext cx="1685714" cy="7904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58505" y="6126077"/>
            <a:ext cx="1961905" cy="19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91581" y="6997056"/>
            <a:ext cx="1009524" cy="7904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40221" y="3254182"/>
            <a:ext cx="1933333" cy="19333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73324" y="4100805"/>
            <a:ext cx="2009524" cy="7904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40221" y="6126077"/>
            <a:ext cx="2000000" cy="19333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73324" y="6997056"/>
            <a:ext cx="2447619" cy="7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643" y="2200095"/>
            <a:ext cx="15846429" cy="85593"/>
            <a:chOff x="1219643" y="2200095"/>
            <a:chExt cx="15846429" cy="855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219643" y="2200095"/>
              <a:ext cx="15846429" cy="855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60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61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5363" y="586592"/>
            <a:ext cx="457143" cy="409524"/>
          </a:xfrm>
          <a:prstGeom prst="rect">
            <a:avLst/>
          </a:prstGeom>
        </p:spPr>
      </p:pic>
      <p:grpSp>
        <p:nvGrpSpPr>
          <p:cNvPr id="6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3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64" name="그룹 1003"/>
          <p:cNvGrpSpPr/>
          <p:nvPr/>
        </p:nvGrpSpPr>
        <p:grpSpPr>
          <a:xfrm>
            <a:off x="1810710" y="5145918"/>
            <a:ext cx="2750471" cy="2657488"/>
            <a:chOff x="1810710" y="5145918"/>
            <a:chExt cx="2750471" cy="2657488"/>
          </a:xfrm>
        </p:grpSpPr>
        <p:pic>
          <p:nvPicPr>
            <p:cNvPr id="65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0710" y="5145918"/>
              <a:ext cx="2750471" cy="2657488"/>
            </a:xfrm>
            <a:prstGeom prst="rect">
              <a:avLst/>
            </a:prstGeom>
          </p:spPr>
        </p:pic>
      </p:grpSp>
      <p:grpSp>
        <p:nvGrpSpPr>
          <p:cNvPr id="66" name="그룹 1004"/>
          <p:cNvGrpSpPr/>
          <p:nvPr/>
        </p:nvGrpSpPr>
        <p:grpSpPr>
          <a:xfrm>
            <a:off x="13787660" y="5145918"/>
            <a:ext cx="2750471" cy="2657488"/>
            <a:chOff x="13787660" y="5145918"/>
            <a:chExt cx="2750471" cy="2657488"/>
          </a:xfrm>
        </p:grpSpPr>
        <p:pic>
          <p:nvPicPr>
            <p:cNvPr id="67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7660" y="5145918"/>
              <a:ext cx="2750471" cy="2657488"/>
            </a:xfrm>
            <a:prstGeom prst="rect">
              <a:avLst/>
            </a:prstGeom>
          </p:spPr>
        </p:pic>
      </p:grpSp>
      <p:pic>
        <p:nvPicPr>
          <p:cNvPr id="68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8430" y="7836353"/>
            <a:ext cx="2628571" cy="733333"/>
          </a:xfrm>
          <a:prstGeom prst="rect">
            <a:avLst/>
          </a:prstGeom>
        </p:spPr>
      </p:pic>
      <p:pic>
        <p:nvPicPr>
          <p:cNvPr id="69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8240" y="8318023"/>
            <a:ext cx="5066667" cy="733333"/>
          </a:xfrm>
          <a:prstGeom prst="rect">
            <a:avLst/>
          </a:prstGeom>
        </p:spPr>
      </p:pic>
      <p:pic>
        <p:nvPicPr>
          <p:cNvPr id="70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75870" y="7774153"/>
            <a:ext cx="2790476" cy="733333"/>
          </a:xfrm>
          <a:prstGeom prst="rect">
            <a:avLst/>
          </a:prstGeom>
        </p:spPr>
      </p:pic>
      <p:pic>
        <p:nvPicPr>
          <p:cNvPr id="71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27243" y="8266516"/>
            <a:ext cx="2866667" cy="685714"/>
          </a:xfrm>
          <a:prstGeom prst="rect">
            <a:avLst/>
          </a:prstGeom>
        </p:spPr>
      </p:pic>
      <p:grpSp>
        <p:nvGrpSpPr>
          <p:cNvPr id="72" name="그룹 1005"/>
          <p:cNvGrpSpPr/>
          <p:nvPr/>
        </p:nvGrpSpPr>
        <p:grpSpPr>
          <a:xfrm>
            <a:off x="4625647" y="1844528"/>
            <a:ext cx="2750471" cy="2657488"/>
            <a:chOff x="4625647" y="1844528"/>
            <a:chExt cx="2750471" cy="2657488"/>
          </a:xfrm>
        </p:grpSpPr>
        <p:pic>
          <p:nvPicPr>
            <p:cNvPr id="73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25647" y="1844528"/>
              <a:ext cx="2750471" cy="2657488"/>
            </a:xfrm>
            <a:prstGeom prst="rect">
              <a:avLst/>
            </a:prstGeom>
          </p:spPr>
        </p:pic>
      </p:grpSp>
      <p:pic>
        <p:nvPicPr>
          <p:cNvPr id="74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3857" y="4472761"/>
            <a:ext cx="2780952" cy="733333"/>
          </a:xfrm>
          <a:prstGeom prst="rect">
            <a:avLst/>
          </a:prstGeom>
        </p:spPr>
      </p:pic>
      <p:pic>
        <p:nvPicPr>
          <p:cNvPr id="75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67385" y="4898132"/>
            <a:ext cx="2876190" cy="685714"/>
          </a:xfrm>
          <a:prstGeom prst="rect">
            <a:avLst/>
          </a:prstGeom>
        </p:spPr>
      </p:pic>
      <p:grpSp>
        <p:nvGrpSpPr>
          <p:cNvPr id="76" name="그룹 1006"/>
          <p:cNvGrpSpPr/>
          <p:nvPr/>
        </p:nvGrpSpPr>
        <p:grpSpPr>
          <a:xfrm>
            <a:off x="7704686" y="5142857"/>
            <a:ext cx="2750471" cy="2657488"/>
            <a:chOff x="7704686" y="5142857"/>
            <a:chExt cx="2750471" cy="2657488"/>
          </a:xfrm>
        </p:grpSpPr>
        <p:pic>
          <p:nvPicPr>
            <p:cNvPr id="77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04686" y="5142857"/>
              <a:ext cx="2750471" cy="2657488"/>
            </a:xfrm>
            <a:prstGeom prst="rect">
              <a:avLst/>
            </a:prstGeom>
          </p:spPr>
        </p:pic>
      </p:grpSp>
      <p:pic>
        <p:nvPicPr>
          <p:cNvPr id="78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92899" y="7771093"/>
            <a:ext cx="2771429" cy="733333"/>
          </a:xfrm>
          <a:prstGeom prst="rect">
            <a:avLst/>
          </a:prstGeom>
        </p:spPr>
      </p:pic>
      <p:pic>
        <p:nvPicPr>
          <p:cNvPr id="79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67946" y="8263450"/>
            <a:ext cx="4095238" cy="685714"/>
          </a:xfrm>
          <a:prstGeom prst="rect">
            <a:avLst/>
          </a:prstGeom>
        </p:spPr>
      </p:pic>
      <p:grpSp>
        <p:nvGrpSpPr>
          <p:cNvPr id="80" name="그룹 1007"/>
          <p:cNvGrpSpPr/>
          <p:nvPr/>
        </p:nvGrpSpPr>
        <p:grpSpPr>
          <a:xfrm>
            <a:off x="10708606" y="1844528"/>
            <a:ext cx="2750471" cy="2657488"/>
            <a:chOff x="10708606" y="1844528"/>
            <a:chExt cx="2750471" cy="2657488"/>
          </a:xfrm>
        </p:grpSpPr>
        <p:pic>
          <p:nvPicPr>
            <p:cNvPr id="81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08606" y="1844528"/>
              <a:ext cx="2750471" cy="2657488"/>
            </a:xfrm>
            <a:prstGeom prst="rect">
              <a:avLst/>
            </a:prstGeom>
          </p:spPr>
        </p:pic>
      </p:grpSp>
      <p:pic>
        <p:nvPicPr>
          <p:cNvPr id="8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96802" y="4472762"/>
            <a:ext cx="2771429" cy="733333"/>
          </a:xfrm>
          <a:prstGeom prst="rect">
            <a:avLst/>
          </a:prstGeom>
        </p:spPr>
      </p:pic>
      <p:pic>
        <p:nvPicPr>
          <p:cNvPr id="8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1590" y="1000704"/>
            <a:ext cx="2933333" cy="1304762"/>
          </a:xfrm>
          <a:prstGeom prst="rect">
            <a:avLst/>
          </a:prstGeom>
        </p:spPr>
      </p:pic>
      <p:pic>
        <p:nvPicPr>
          <p:cNvPr id="8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69312" y="4885969"/>
            <a:ext cx="2876190" cy="685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5363" y="586592"/>
            <a:ext cx="428571" cy="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6321" y="8901899"/>
            <a:ext cx="15846429" cy="85593"/>
            <a:chOff x="1216321" y="8901899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6321" y="8901899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85714" y="2272676"/>
            <a:ext cx="8425249" cy="5740363"/>
            <a:chOff x="9085714" y="2272676"/>
            <a:chExt cx="8425249" cy="57403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5714" y="2272676"/>
              <a:ext cx="8425249" cy="57403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7727" y="6622818"/>
            <a:ext cx="8190510" cy="2152591"/>
            <a:chOff x="1127727" y="6622818"/>
            <a:chExt cx="8190510" cy="21525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7727" y="6622818"/>
              <a:ext cx="8190510" cy="21525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7727" y="4200988"/>
            <a:ext cx="8190510" cy="2241578"/>
            <a:chOff x="1127727" y="4200988"/>
            <a:chExt cx="8190510" cy="22415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727" y="4200988"/>
              <a:ext cx="8190510" cy="22415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0125" y="2048173"/>
            <a:ext cx="7285714" cy="21047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1592" y="1000703"/>
            <a:ext cx="2876190" cy="1304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5363" y="586592"/>
            <a:ext cx="428571" cy="4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6321" y="8901899"/>
            <a:ext cx="15846429" cy="85593"/>
            <a:chOff x="1216321" y="8901899"/>
            <a:chExt cx="15846429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6321" y="8901899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7505" y="4545011"/>
            <a:ext cx="4063866" cy="4045804"/>
            <a:chOff x="1867505" y="4545011"/>
            <a:chExt cx="4063866" cy="40458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505" y="4545011"/>
              <a:ext cx="4063866" cy="40458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63641" y="987226"/>
            <a:ext cx="7063550" cy="4692068"/>
            <a:chOff x="4563641" y="987226"/>
            <a:chExt cx="7063550" cy="46920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63641" y="987226"/>
              <a:ext cx="7063550" cy="469206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23622" y="2154384"/>
            <a:ext cx="4571429" cy="1914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1592" y="1000703"/>
            <a:ext cx="2876190" cy="13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39600" y="1714500"/>
            <a:ext cx="4246280" cy="6561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857" y="1539530"/>
            <a:ext cx="13716000" cy="77152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5363" y="586592"/>
            <a:ext cx="428571" cy="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1590" y="1000704"/>
            <a:ext cx="3428571" cy="1304762"/>
          </a:xfrm>
          <a:prstGeom prst="rect">
            <a:avLst/>
          </a:prstGeom>
        </p:spPr>
      </p:pic>
      <p:sp>
        <p:nvSpPr>
          <p:cNvPr id="4" name="AutoShape 2" descr="preview url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5363" y="586592"/>
            <a:ext cx="419048" cy="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89654" y="3613589"/>
            <a:ext cx="7419048" cy="28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5363" y="586592"/>
            <a:ext cx="419048" cy="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1590" y="1000704"/>
            <a:ext cx="3323810" cy="130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019300"/>
            <a:ext cx="14675610" cy="7113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5363" y="586592"/>
            <a:ext cx="419048" cy="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1590" y="1000704"/>
            <a:ext cx="3314286" cy="130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43100"/>
            <a:ext cx="5400000" cy="7031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1943100"/>
            <a:ext cx="5400000" cy="7031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388</Words>
  <Application>Microsoft Office PowerPoint</Application>
  <PresentationFormat>사용자 지정</PresentationFormat>
  <Paragraphs>50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21</cp:revision>
  <dcterms:created xsi:type="dcterms:W3CDTF">2021-03-18T20:42:33Z</dcterms:created>
  <dcterms:modified xsi:type="dcterms:W3CDTF">2021-03-18T13:15:04Z</dcterms:modified>
</cp:coreProperties>
</file>